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58" r:id="rId3"/>
    <p:sldId id="259" r:id="rId4"/>
    <p:sldId id="289" r:id="rId5"/>
    <p:sldId id="290" r:id="rId6"/>
    <p:sldId id="262" r:id="rId7"/>
    <p:sldId id="281" r:id="rId8"/>
    <p:sldId id="291" r:id="rId9"/>
    <p:sldId id="292" r:id="rId10"/>
    <p:sldId id="282" r:id="rId11"/>
    <p:sldId id="284" r:id="rId12"/>
    <p:sldId id="283" r:id="rId13"/>
    <p:sldId id="293" r:id="rId14"/>
    <p:sldId id="286" r:id="rId15"/>
    <p:sldId id="297" r:id="rId16"/>
    <p:sldId id="294" r:id="rId17"/>
    <p:sldId id="295" r:id="rId18"/>
    <p:sldId id="296" r:id="rId19"/>
    <p:sldId id="298" r:id="rId20"/>
    <p:sldId id="299" r:id="rId21"/>
    <p:sldId id="300" r:id="rId22"/>
    <p:sldId id="301" r:id="rId23"/>
    <p:sldId id="264" r:id="rId24"/>
    <p:sldId id="302" r:id="rId25"/>
  </p:sldIdLst>
  <p:sldSz cx="9144000" cy="5143500" type="screen16x9"/>
  <p:notesSz cx="6858000" cy="9144000"/>
  <p:embeddedFontLst>
    <p:embeddedFont>
      <p:font typeface="Assistant Light" panose="020F0302020204030204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arvel" panose="02000000000000000000" pitchFamily="2" charset="0"/>
      <p:regular r:id="rId33"/>
      <p:bold r:id="rId34"/>
      <p:italic r:id="rId35"/>
      <p:boldItalic r:id="rId36"/>
    </p:embeddedFont>
    <p:embeddedFont>
      <p:font typeface="Nunito Light" panose="020F0302020204030204" pitchFamily="34" charset="0"/>
      <p:regular r:id="rId37"/>
      <p:italic r:id="rId38"/>
    </p:embeddedFont>
    <p:embeddedFont>
      <p:font typeface="PT Serif" panose="020A0603040505020204" pitchFamily="18" charset="77"/>
      <p:regular r:id="rId39"/>
      <p:bold r:id="rId40"/>
      <p:italic r:id="rId41"/>
      <p:boldItalic r:id="rId42"/>
    </p:embeddedFont>
    <p:embeddedFont>
      <p:font typeface="Raleway SemiBold" panose="020F0502020204030204" pitchFamily="34" charset="0"/>
      <p:regular r:id="rId43"/>
      <p:bold r:id="rId44"/>
      <p:italic r:id="rId45"/>
      <p:boldItalic r:id="rId46"/>
    </p:embeddedFont>
    <p:embeddedFont>
      <p:font typeface="Thasadith" pitchFamily="2" charset="-34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E36A54-C8B2-4648-B23C-7ED7DF2C39F3}">
  <a:tblStyle styleId="{DDE36A54-C8B2-4648-B23C-7ED7DF2C39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/>
    <p:restoredTop sz="94650"/>
  </p:normalViewPr>
  <p:slideViewPr>
    <p:cSldViewPr snapToGrid="0" snapToObjects="1">
      <p:cViewPr>
        <p:scale>
          <a:sx n="93" d="100"/>
          <a:sy n="93" d="100"/>
        </p:scale>
        <p:origin x="12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7c3e16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7c3e16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b2335a7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b2335a7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a131f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a131f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3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8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a131ff5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a131ff5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bd6ebcaa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bd6ebcaa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88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bd6ebcaa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bd6ebcaa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67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bd6ebcaa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bd6ebcaa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26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 flipH="1">
            <a:off x="6196038" y="1526811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 flipH="1">
            <a:off x="6050688" y="211468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ctrTitle" idx="2"/>
          </p:nvPr>
        </p:nvSpPr>
        <p:spPr>
          <a:xfrm flipH="1">
            <a:off x="3817913" y="1526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 flipH="1">
            <a:off x="3540863" y="211468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ctrTitle" idx="4"/>
          </p:nvPr>
        </p:nvSpPr>
        <p:spPr>
          <a:xfrm flipH="1">
            <a:off x="6327738" y="313777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 flipH="1">
            <a:off x="6050688" y="373024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6"/>
          </p:nvPr>
        </p:nvSpPr>
        <p:spPr>
          <a:xfrm flipH="1">
            <a:off x="1255663" y="1670211"/>
            <a:ext cx="15606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 flipH="1">
            <a:off x="978613" y="211468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8"/>
          </p:nvPr>
        </p:nvSpPr>
        <p:spPr>
          <a:xfrm flipH="1">
            <a:off x="3817913" y="313777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 flipH="1">
            <a:off x="3540863" y="373024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13"/>
          </p:nvPr>
        </p:nvSpPr>
        <p:spPr>
          <a:xfrm flipH="1">
            <a:off x="1255664" y="313778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 flipH="1">
            <a:off x="978613" y="3730257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5"/>
          </p:nvPr>
        </p:nvSpPr>
        <p:spPr>
          <a:xfrm>
            <a:off x="594650" y="355650"/>
            <a:ext cx="2463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905250" y="402050"/>
            <a:ext cx="5990400" cy="3117900"/>
          </a:xfrm>
          <a:prstGeom prst="roundRect">
            <a:avLst>
              <a:gd name="adj" fmla="val 13861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213400" y="997550"/>
            <a:ext cx="3739800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37750" y="540000"/>
            <a:ext cx="33255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 flipH="1">
            <a:off x="5108325" y="2292100"/>
            <a:ext cx="3041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 flipH="1">
            <a:off x="872325" y="2286475"/>
            <a:ext cx="3101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 flipH="1">
            <a:off x="5170232" y="3921525"/>
            <a:ext cx="16497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"/>
          </p:nvPr>
        </p:nvSpPr>
        <p:spPr>
          <a:xfrm flipH="1">
            <a:off x="2291625" y="3921514"/>
            <a:ext cx="16818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sz="18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 rot="896">
            <a:off x="2149487" y="854637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Fetal Health</a:t>
            </a:r>
            <a:br>
              <a:rPr lang="en-US" dirty="0"/>
            </a:br>
            <a:r>
              <a:rPr lang="en-US" dirty="0"/>
              <a:t> Project </a:t>
            </a:r>
            <a:endParaRPr lang="en-US" dirty="0">
              <a:effectLst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27C4330-6493-AF43-AC13-38511AF828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05626" y="-26460"/>
            <a:ext cx="1916636" cy="1816534"/>
          </a:xfrm>
          <a:prstGeom prst="rect">
            <a:avLst/>
          </a:prstGeom>
        </p:spPr>
      </p:pic>
      <p:pic>
        <p:nvPicPr>
          <p:cNvPr id="7" name="Picture 2" descr="أكاديمية سدايا">
            <a:extLst>
              <a:ext uri="{FF2B5EF4-FFF2-40B4-BE49-F238E27FC236}">
                <a16:creationId xmlns:a16="http://schemas.microsoft.com/office/drawing/2014/main" id="{CC2FB1A7-8F83-D440-9401-A884E4BB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5" y="4514250"/>
            <a:ext cx="2518479" cy="61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1F661C0-89BA-D947-8D13-24D79BC398F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36137" y="115504"/>
            <a:ext cx="8078295" cy="692700"/>
          </a:xfrm>
        </p:spPr>
        <p:txBody>
          <a:bodyPr/>
          <a:lstStyle/>
          <a:p>
            <a:r>
              <a:rPr lang="en-US" sz="2400" dirty="0"/>
              <a:t>Relationship between Baseline Fetal Heart Rate and Uterine Contractions</a:t>
            </a:r>
            <a:endParaRPr lang="en-SA" sz="2400" dirty="0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70713856-BA96-B541-A2F2-08A6E9D0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10" y="808204"/>
            <a:ext cx="4751353" cy="40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1F661C0-89BA-D947-8D13-24D79BC398F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215958" y="143213"/>
            <a:ext cx="8078295" cy="692700"/>
          </a:xfrm>
        </p:spPr>
        <p:txBody>
          <a:bodyPr/>
          <a:lstStyle/>
          <a:p>
            <a:r>
              <a:rPr lang="en-US" sz="2400" dirty="0"/>
              <a:t>Prologued Decelerations Vs Fetal Movement by Fetal Health:</a:t>
            </a:r>
            <a:endParaRPr lang="en-SA" sz="2400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5E9EFFC-7368-C845-8879-B9CF3202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41" y="705342"/>
            <a:ext cx="4340636" cy="42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1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D629194-8C88-DE49-8744-E36D248E125D}"/>
              </a:ext>
            </a:extLst>
          </p:cNvPr>
          <p:cNvSpPr txBox="1"/>
          <p:nvPr/>
        </p:nvSpPr>
        <p:spPr>
          <a:xfrm>
            <a:off x="318653" y="166253"/>
            <a:ext cx="660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Marvel"/>
                <a:sym typeface="Marvel"/>
              </a:rPr>
              <a:t>Accelerations Vs Fetal Movement by Fetal Health :</a:t>
            </a:r>
            <a:endParaRPr lang="en-SA" sz="2400" b="1" dirty="0">
              <a:solidFill>
                <a:schemeClr val="dk1"/>
              </a:solidFill>
              <a:latin typeface="Marvel"/>
              <a:sym typeface="Marve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388B9D5-7312-8646-BE1A-1AD26CC1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54" y="725135"/>
            <a:ext cx="4632382" cy="42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1" name="Google Shape;751;p49"/>
          <p:cNvCxnSpPr>
            <a:stCxn id="752" idx="2"/>
            <a:endCxn id="753" idx="0"/>
          </p:cNvCxnSpPr>
          <p:nvPr/>
        </p:nvCxnSpPr>
        <p:spPr>
          <a:xfrm>
            <a:off x="4572000" y="2442925"/>
            <a:ext cx="0" cy="479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9"/>
          <p:cNvSpPr txBox="1">
            <a:spLocks noGrp="1"/>
          </p:cNvSpPr>
          <p:nvPr>
            <p:ph type="ctrTitle" idx="4294967295"/>
          </p:nvPr>
        </p:nvSpPr>
        <p:spPr>
          <a:xfrm flipH="1">
            <a:off x="1033426" y="3285852"/>
            <a:ext cx="1903738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Logistic Regression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3333750" y="1431325"/>
            <a:ext cx="2476500" cy="10116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9"/>
          <p:cNvSpPr txBox="1">
            <a:spLocks noGrp="1"/>
          </p:cNvSpPr>
          <p:nvPr>
            <p:ph type="ctrTitle" idx="4294967295"/>
          </p:nvPr>
        </p:nvSpPr>
        <p:spPr>
          <a:xfrm flipH="1">
            <a:off x="3638625" y="162720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MODELING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1637475" y="2585850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9"/>
          <p:cNvSpPr/>
          <p:nvPr/>
        </p:nvSpPr>
        <p:spPr>
          <a:xfrm>
            <a:off x="6834975" y="2585850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0" name="Google Shape;760;p49"/>
          <p:cNvCxnSpPr>
            <a:stCxn id="752" idx="1"/>
            <a:endCxn id="758" idx="0"/>
          </p:cNvCxnSpPr>
          <p:nvPr/>
        </p:nvCxnSpPr>
        <p:spPr>
          <a:xfrm flipH="1">
            <a:off x="1942350" y="1937125"/>
            <a:ext cx="1391400" cy="6486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49"/>
          <p:cNvCxnSpPr>
            <a:stCxn id="752" idx="3"/>
            <a:endCxn id="759" idx="0"/>
          </p:cNvCxnSpPr>
          <p:nvPr/>
        </p:nvCxnSpPr>
        <p:spPr>
          <a:xfrm>
            <a:off x="5810250" y="1937125"/>
            <a:ext cx="1329600" cy="6486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9"/>
          <p:cNvSpPr txBox="1">
            <a:spLocks noGrp="1"/>
          </p:cNvSpPr>
          <p:nvPr>
            <p:ph type="ctrTitle" idx="4294967295"/>
          </p:nvPr>
        </p:nvSpPr>
        <p:spPr>
          <a:xfrm flipH="1">
            <a:off x="1493775" y="2667450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64" name="Google Shape;764;p49"/>
          <p:cNvSpPr txBox="1">
            <a:spLocks noGrp="1"/>
          </p:cNvSpPr>
          <p:nvPr>
            <p:ph type="ctrTitle" idx="4294967295"/>
          </p:nvPr>
        </p:nvSpPr>
        <p:spPr>
          <a:xfrm flipH="1">
            <a:off x="6691275" y="2667450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4267200" y="2922350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9"/>
          <p:cNvSpPr txBox="1">
            <a:spLocks noGrp="1"/>
          </p:cNvSpPr>
          <p:nvPr>
            <p:ph type="ctrTitle" idx="4294967295"/>
          </p:nvPr>
        </p:nvSpPr>
        <p:spPr>
          <a:xfrm flipH="1">
            <a:off x="4123500" y="3003950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66" name="Google Shape;766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9" y="3618367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Random Forest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68" name="Google Shape;768;p49"/>
          <p:cNvSpPr txBox="1">
            <a:spLocks noGrp="1"/>
          </p:cNvSpPr>
          <p:nvPr>
            <p:ph type="ctrTitle" idx="4294967295"/>
          </p:nvPr>
        </p:nvSpPr>
        <p:spPr>
          <a:xfrm flipH="1">
            <a:off x="6359475" y="3281367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KNN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1" name="Google Shape;250;p34">
            <a:extLst>
              <a:ext uri="{FF2B5EF4-FFF2-40B4-BE49-F238E27FC236}">
                <a16:creationId xmlns:a16="http://schemas.microsoft.com/office/drawing/2014/main" id="{1DC05586-B17C-DA4E-9D64-167EC9E7AA39}"/>
              </a:ext>
            </a:extLst>
          </p:cNvPr>
          <p:cNvSpPr txBox="1">
            <a:spLocks/>
          </p:cNvSpPr>
          <p:nvPr/>
        </p:nvSpPr>
        <p:spPr>
          <a:xfrm flipH="1">
            <a:off x="5715907" y="206268"/>
            <a:ext cx="3679835" cy="8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800" dirty="0">
                <a:solidFill>
                  <a:schemeClr val="dk1"/>
                </a:solidFill>
              </a:rPr>
              <a:t>Modeling</a:t>
            </a:r>
            <a:r>
              <a:rPr lang="en-US" sz="2000" dirty="0">
                <a:solidFill>
                  <a:schemeClr val="dk1"/>
                </a:solidFill>
              </a:rPr>
              <a:t> :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6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0;p34">
            <a:extLst>
              <a:ext uri="{FF2B5EF4-FFF2-40B4-BE49-F238E27FC236}">
                <a16:creationId xmlns:a16="http://schemas.microsoft.com/office/drawing/2014/main" id="{45F89D6D-4577-5145-92DD-9F8E124FFA91}"/>
              </a:ext>
            </a:extLst>
          </p:cNvPr>
          <p:cNvSpPr txBox="1">
            <a:spLocks/>
          </p:cNvSpPr>
          <p:nvPr/>
        </p:nvSpPr>
        <p:spPr>
          <a:xfrm flipH="1">
            <a:off x="-751910" y="323740"/>
            <a:ext cx="3679835" cy="8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800" dirty="0">
                <a:solidFill>
                  <a:schemeClr val="dk1"/>
                </a:solidFill>
              </a:rPr>
              <a:t>Modeling : 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0A2E33-9B44-3E48-A30E-0E0559602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01020"/>
              </p:ext>
            </p:extLst>
          </p:nvPr>
        </p:nvGraphicFramePr>
        <p:xfrm>
          <a:off x="9236" y="1145309"/>
          <a:ext cx="9116290" cy="2667334"/>
        </p:xfrm>
        <a:graphic>
          <a:graphicData uri="http://schemas.openxmlformats.org/drawingml/2006/table">
            <a:tbl>
              <a:tblPr firstRow="1" bandRow="1">
                <a:tableStyleId>{DDE36A54-C8B2-4648-B23C-7ED7DF2C39F3}</a:tableStyleId>
              </a:tblPr>
              <a:tblGrid>
                <a:gridCol w="1025237">
                  <a:extLst>
                    <a:ext uri="{9D8B030D-6E8A-4147-A177-3AD203B41FA5}">
                      <a16:colId xmlns:a16="http://schemas.microsoft.com/office/drawing/2014/main" val="3104669374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2248636676"/>
                    </a:ext>
                  </a:extLst>
                </a:gridCol>
                <a:gridCol w="786014">
                  <a:extLst>
                    <a:ext uri="{9D8B030D-6E8A-4147-A177-3AD203B41FA5}">
                      <a16:colId xmlns:a16="http://schemas.microsoft.com/office/drawing/2014/main" val="3147191573"/>
                    </a:ext>
                  </a:extLst>
                </a:gridCol>
                <a:gridCol w="911629">
                  <a:extLst>
                    <a:ext uri="{9D8B030D-6E8A-4147-A177-3AD203B41FA5}">
                      <a16:colId xmlns:a16="http://schemas.microsoft.com/office/drawing/2014/main" val="2646160133"/>
                    </a:ext>
                  </a:extLst>
                </a:gridCol>
                <a:gridCol w="911629">
                  <a:extLst>
                    <a:ext uri="{9D8B030D-6E8A-4147-A177-3AD203B41FA5}">
                      <a16:colId xmlns:a16="http://schemas.microsoft.com/office/drawing/2014/main" val="2602315022"/>
                    </a:ext>
                  </a:extLst>
                </a:gridCol>
                <a:gridCol w="911629">
                  <a:extLst>
                    <a:ext uri="{9D8B030D-6E8A-4147-A177-3AD203B41FA5}">
                      <a16:colId xmlns:a16="http://schemas.microsoft.com/office/drawing/2014/main" val="2560263834"/>
                    </a:ext>
                  </a:extLst>
                </a:gridCol>
                <a:gridCol w="911629">
                  <a:extLst>
                    <a:ext uri="{9D8B030D-6E8A-4147-A177-3AD203B41FA5}">
                      <a16:colId xmlns:a16="http://schemas.microsoft.com/office/drawing/2014/main" val="1344606713"/>
                    </a:ext>
                  </a:extLst>
                </a:gridCol>
                <a:gridCol w="979979">
                  <a:extLst>
                    <a:ext uri="{9D8B030D-6E8A-4147-A177-3AD203B41FA5}">
                      <a16:colId xmlns:a16="http://schemas.microsoft.com/office/drawing/2014/main" val="4111144514"/>
                    </a:ext>
                  </a:extLst>
                </a:gridCol>
                <a:gridCol w="843279">
                  <a:extLst>
                    <a:ext uri="{9D8B030D-6E8A-4147-A177-3AD203B41FA5}">
                      <a16:colId xmlns:a16="http://schemas.microsoft.com/office/drawing/2014/main" val="1610050046"/>
                    </a:ext>
                  </a:extLst>
                </a:gridCol>
                <a:gridCol w="911629">
                  <a:extLst>
                    <a:ext uri="{9D8B030D-6E8A-4147-A177-3AD203B41FA5}">
                      <a16:colId xmlns:a16="http://schemas.microsoft.com/office/drawing/2014/main" val="459532399"/>
                    </a:ext>
                  </a:extLst>
                </a:gridCol>
              </a:tblGrid>
              <a:tr h="589518"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MAE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Precesion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17543"/>
                  </a:ext>
                </a:extLst>
              </a:tr>
              <a:tr h="8236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556264"/>
                  </a:ext>
                </a:extLst>
              </a:tr>
              <a:tr h="8322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046076"/>
                  </a:ext>
                </a:extLst>
              </a:tr>
              <a:tr h="4219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  <a:endParaRPr lang="en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dirty="0"/>
                        <a:t>0.948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419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32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1" name="Google Shape;751;p49"/>
          <p:cNvCxnSpPr>
            <a:stCxn id="752" idx="2"/>
            <a:endCxn id="753" idx="0"/>
          </p:cNvCxnSpPr>
          <p:nvPr/>
        </p:nvCxnSpPr>
        <p:spPr>
          <a:xfrm>
            <a:off x="4578298" y="2629093"/>
            <a:ext cx="0" cy="23057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9"/>
          <p:cNvSpPr txBox="1">
            <a:spLocks noGrp="1"/>
          </p:cNvSpPr>
          <p:nvPr>
            <p:ph type="ctrTitle" idx="4294967295"/>
          </p:nvPr>
        </p:nvSpPr>
        <p:spPr>
          <a:xfrm flipH="1">
            <a:off x="0" y="3000924"/>
            <a:ext cx="1903738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Logistic Regression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3340048" y="1617493"/>
            <a:ext cx="2476500" cy="10116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11087" y="1848067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MODELING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520087" y="2257989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9"/>
          <p:cNvSpPr/>
          <p:nvPr/>
        </p:nvSpPr>
        <p:spPr>
          <a:xfrm>
            <a:off x="8026909" y="2631987"/>
            <a:ext cx="609600" cy="594781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0" name="Google Shape;760;p49"/>
          <p:cNvCxnSpPr>
            <a:stCxn id="752" idx="1"/>
            <a:endCxn id="758" idx="0"/>
          </p:cNvCxnSpPr>
          <p:nvPr/>
        </p:nvCxnSpPr>
        <p:spPr>
          <a:xfrm rot="10800000" flipV="1">
            <a:off x="824888" y="2123293"/>
            <a:ext cx="2515161" cy="134696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49"/>
          <p:cNvCxnSpPr>
            <a:cxnSpLocks/>
            <a:stCxn id="752" idx="3"/>
            <a:endCxn id="759" idx="0"/>
          </p:cNvCxnSpPr>
          <p:nvPr/>
        </p:nvCxnSpPr>
        <p:spPr>
          <a:xfrm>
            <a:off x="5816548" y="2123293"/>
            <a:ext cx="2515161" cy="508694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6387" y="2307790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64" name="Google Shape;764;p49"/>
          <p:cNvSpPr txBox="1">
            <a:spLocks noGrp="1"/>
          </p:cNvSpPr>
          <p:nvPr>
            <p:ph type="ctrTitle" idx="4294967295"/>
          </p:nvPr>
        </p:nvSpPr>
        <p:spPr>
          <a:xfrm flipH="1">
            <a:off x="7883209" y="2681787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03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4273498" y="2859667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9"/>
          <p:cNvSpPr txBox="1">
            <a:spLocks noGrp="1"/>
          </p:cNvSpPr>
          <p:nvPr>
            <p:ph type="ctrTitle" idx="4294967295"/>
          </p:nvPr>
        </p:nvSpPr>
        <p:spPr>
          <a:xfrm flipH="1">
            <a:off x="4129798" y="2958789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02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66" name="Google Shape;766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42294" y="341478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Random Forest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68" name="Google Shape;768;p49"/>
          <p:cNvSpPr txBox="1">
            <a:spLocks noGrp="1"/>
          </p:cNvSpPr>
          <p:nvPr>
            <p:ph type="ctrTitle" idx="4294967295"/>
          </p:nvPr>
        </p:nvSpPr>
        <p:spPr>
          <a:xfrm flipH="1">
            <a:off x="7602418" y="3279462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KNN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1" name="Google Shape;250;p34">
            <a:extLst>
              <a:ext uri="{FF2B5EF4-FFF2-40B4-BE49-F238E27FC236}">
                <a16:creationId xmlns:a16="http://schemas.microsoft.com/office/drawing/2014/main" id="{1DC05586-B17C-DA4E-9D64-167EC9E7AA39}"/>
              </a:ext>
            </a:extLst>
          </p:cNvPr>
          <p:cNvSpPr txBox="1">
            <a:spLocks/>
          </p:cNvSpPr>
          <p:nvPr/>
        </p:nvSpPr>
        <p:spPr>
          <a:xfrm flipH="1">
            <a:off x="5946633" y="632415"/>
            <a:ext cx="3679835" cy="8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</a:rPr>
              <a:t>confusion Matrix</a:t>
            </a:r>
            <a:endParaRPr lang="en-SA" sz="28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1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4C25A81-F17F-8342-B160-0285B86E258F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53262" y="191493"/>
            <a:ext cx="5742737" cy="648600"/>
          </a:xfrm>
        </p:spPr>
        <p:txBody>
          <a:bodyPr/>
          <a:lstStyle/>
          <a:p>
            <a:r>
              <a:rPr lang="en-US" dirty="0"/>
              <a:t>Confusion Matrix: </a:t>
            </a:r>
            <a:r>
              <a:rPr lang="en-US" sz="3200" dirty="0"/>
              <a:t>Logistic Regression</a:t>
            </a:r>
            <a:br>
              <a:rPr lang="en-US" sz="3200" dirty="0"/>
            </a:br>
            <a:endParaRPr lang="en-SA" dirty="0"/>
          </a:p>
        </p:txBody>
      </p: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2BBAD2CC-A07A-D642-914E-D9ECDFC32B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6244" y="867803"/>
            <a:ext cx="5768824" cy="4111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3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A52ADC32-3995-C541-9604-D3BAE563D172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53262" y="191493"/>
            <a:ext cx="5742737" cy="648600"/>
          </a:xfrm>
        </p:spPr>
        <p:txBody>
          <a:bodyPr/>
          <a:lstStyle/>
          <a:p>
            <a:r>
              <a:rPr lang="en-US" dirty="0"/>
              <a:t>Confusion Matrix: </a:t>
            </a:r>
            <a:r>
              <a:rPr lang="en-US" sz="3200" dirty="0"/>
              <a:t>Random Forest</a:t>
            </a:r>
            <a:br>
              <a:rPr lang="en-US" sz="3200" dirty="0"/>
            </a:br>
            <a:br>
              <a:rPr lang="en-US" sz="3200" dirty="0"/>
            </a:br>
            <a:endParaRPr lang="en-SA" dirty="0"/>
          </a:p>
        </p:txBody>
      </p: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190F456E-1C98-5D41-A00C-AE326A40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2882" y="840093"/>
            <a:ext cx="5846233" cy="41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95E11303-FE1F-214C-9EF6-C325FF716742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53262" y="191493"/>
            <a:ext cx="5742737" cy="648600"/>
          </a:xfrm>
        </p:spPr>
        <p:txBody>
          <a:bodyPr/>
          <a:lstStyle/>
          <a:p>
            <a:r>
              <a:rPr lang="en-US" dirty="0"/>
              <a:t>Confusion Matrix: </a:t>
            </a:r>
            <a:r>
              <a:rPr lang="en-US" sz="3200" dirty="0"/>
              <a:t>KNN</a:t>
            </a:r>
            <a:br>
              <a:rPr lang="en-US" sz="3200" dirty="0"/>
            </a:br>
            <a:br>
              <a:rPr lang="en-US" sz="3200" dirty="0"/>
            </a:br>
            <a:endParaRPr lang="en-SA" dirty="0"/>
          </a:p>
        </p:txBody>
      </p:sp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319F8D02-1507-3345-A454-173F901F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6563" y="840093"/>
            <a:ext cx="6063062" cy="43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1" name="Google Shape;751;p49"/>
          <p:cNvCxnSpPr>
            <a:stCxn id="752" idx="2"/>
            <a:endCxn id="753" idx="0"/>
          </p:cNvCxnSpPr>
          <p:nvPr/>
        </p:nvCxnSpPr>
        <p:spPr>
          <a:xfrm>
            <a:off x="4578298" y="2629093"/>
            <a:ext cx="0" cy="23057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9"/>
          <p:cNvSpPr txBox="1">
            <a:spLocks noGrp="1"/>
          </p:cNvSpPr>
          <p:nvPr>
            <p:ph type="ctrTitle" idx="4294967295"/>
          </p:nvPr>
        </p:nvSpPr>
        <p:spPr>
          <a:xfrm flipH="1">
            <a:off x="0" y="3000924"/>
            <a:ext cx="1903738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Logistic Regression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52" name="Google Shape;752;p49"/>
          <p:cNvSpPr/>
          <p:nvPr/>
        </p:nvSpPr>
        <p:spPr>
          <a:xfrm>
            <a:off x="3340048" y="1617493"/>
            <a:ext cx="2476500" cy="10116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11087" y="1848067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MODELING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758" name="Google Shape;758;p49"/>
          <p:cNvSpPr/>
          <p:nvPr/>
        </p:nvSpPr>
        <p:spPr>
          <a:xfrm>
            <a:off x="520087" y="2257989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9"/>
          <p:cNvSpPr/>
          <p:nvPr/>
        </p:nvSpPr>
        <p:spPr>
          <a:xfrm>
            <a:off x="8026909" y="2631987"/>
            <a:ext cx="609600" cy="594781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0" name="Google Shape;760;p49"/>
          <p:cNvCxnSpPr>
            <a:stCxn id="752" idx="1"/>
            <a:endCxn id="758" idx="0"/>
          </p:cNvCxnSpPr>
          <p:nvPr/>
        </p:nvCxnSpPr>
        <p:spPr>
          <a:xfrm rot="10800000" flipV="1">
            <a:off x="824888" y="2123293"/>
            <a:ext cx="2515161" cy="134696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49"/>
          <p:cNvCxnSpPr>
            <a:cxnSpLocks/>
            <a:stCxn id="752" idx="3"/>
            <a:endCxn id="759" idx="0"/>
          </p:cNvCxnSpPr>
          <p:nvPr/>
        </p:nvCxnSpPr>
        <p:spPr>
          <a:xfrm>
            <a:off x="5816548" y="2123293"/>
            <a:ext cx="2515161" cy="508694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6387" y="2307790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01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64" name="Google Shape;764;p49"/>
          <p:cNvSpPr txBox="1">
            <a:spLocks noGrp="1"/>
          </p:cNvSpPr>
          <p:nvPr>
            <p:ph type="ctrTitle" idx="4294967295"/>
          </p:nvPr>
        </p:nvSpPr>
        <p:spPr>
          <a:xfrm flipH="1">
            <a:off x="7883209" y="2681787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03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4273498" y="2859667"/>
            <a:ext cx="609600" cy="6192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9"/>
          <p:cNvSpPr txBox="1">
            <a:spLocks noGrp="1"/>
          </p:cNvSpPr>
          <p:nvPr>
            <p:ph type="ctrTitle" idx="4294967295"/>
          </p:nvPr>
        </p:nvSpPr>
        <p:spPr>
          <a:xfrm flipH="1">
            <a:off x="4129798" y="2958789"/>
            <a:ext cx="8970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02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766" name="Google Shape;766;p49"/>
          <p:cNvSpPr txBox="1">
            <a:spLocks noGrp="1"/>
          </p:cNvSpPr>
          <p:nvPr>
            <p:ph type="ctrTitle" idx="4294967295"/>
          </p:nvPr>
        </p:nvSpPr>
        <p:spPr>
          <a:xfrm flipH="1">
            <a:off x="3742294" y="341478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Random Forest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68" name="Google Shape;768;p49"/>
          <p:cNvSpPr txBox="1">
            <a:spLocks noGrp="1"/>
          </p:cNvSpPr>
          <p:nvPr>
            <p:ph type="ctrTitle" idx="4294967295"/>
          </p:nvPr>
        </p:nvSpPr>
        <p:spPr>
          <a:xfrm flipH="1">
            <a:off x="7602418" y="3279462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KNN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1" name="Google Shape;250;p34">
            <a:extLst>
              <a:ext uri="{FF2B5EF4-FFF2-40B4-BE49-F238E27FC236}">
                <a16:creationId xmlns:a16="http://schemas.microsoft.com/office/drawing/2014/main" id="{1DC05586-B17C-DA4E-9D64-167EC9E7AA39}"/>
              </a:ext>
            </a:extLst>
          </p:cNvPr>
          <p:cNvSpPr txBox="1">
            <a:spLocks/>
          </p:cNvSpPr>
          <p:nvPr/>
        </p:nvSpPr>
        <p:spPr>
          <a:xfrm flipH="1">
            <a:off x="5946633" y="632415"/>
            <a:ext cx="3679835" cy="8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800" dirty="0">
                <a:solidFill>
                  <a:schemeClr val="bg2"/>
                </a:solidFill>
              </a:rPr>
              <a:t>ROC</a:t>
            </a:r>
            <a:endParaRPr lang="en-SA" sz="28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0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 flipH="1">
            <a:off x="7371849" y="221342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hasadith"/>
              <a:buNone/>
            </a:pPr>
            <a:r>
              <a:rPr lang="en" dirty="0"/>
              <a:t>RESULT</a:t>
            </a:r>
            <a:endParaRPr lang="en-SA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CONCLUSION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3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4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15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ED15CD7-4762-004E-9A4F-01F05C6A92C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94649" y="355650"/>
            <a:ext cx="3686405" cy="574384"/>
          </a:xfrm>
        </p:spPr>
        <p:txBody>
          <a:bodyPr/>
          <a:lstStyle/>
          <a:p>
            <a:r>
              <a:rPr lang="en-SA" dirty="0"/>
              <a:t>ROC: </a:t>
            </a:r>
            <a:r>
              <a:rPr lang="en-US" dirty="0"/>
              <a:t>Logistic Regression</a:t>
            </a:r>
            <a:br>
              <a:rPr lang="en-US" dirty="0"/>
            </a:br>
            <a:endParaRPr lang="en-SA" dirty="0"/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D3550E8D-D4DF-4B4B-81FC-C5ABC0EE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75" y="930034"/>
            <a:ext cx="5721470" cy="3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311E17D7-CC1E-5742-995E-769C1865C591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94649" y="355650"/>
            <a:ext cx="3686405" cy="574384"/>
          </a:xfrm>
        </p:spPr>
        <p:txBody>
          <a:bodyPr/>
          <a:lstStyle/>
          <a:p>
            <a:r>
              <a:rPr lang="en-SA" dirty="0"/>
              <a:t>ROC: </a:t>
            </a:r>
            <a:r>
              <a:rPr lang="en-US" sz="3200" dirty="0"/>
              <a:t>Random Forest</a:t>
            </a:r>
            <a:br>
              <a:rPr lang="en-US" sz="3200" dirty="0"/>
            </a:br>
            <a:br>
              <a:rPr lang="en-US" dirty="0"/>
            </a:br>
            <a:endParaRPr lang="en-SA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BD8976A-AF4B-544C-8238-FF5A6A01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53" y="1080655"/>
            <a:ext cx="5833828" cy="40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979F88C8-47F4-C441-AA0D-65CD9AE27A6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594649" y="355650"/>
            <a:ext cx="3686405" cy="574384"/>
          </a:xfrm>
        </p:spPr>
        <p:txBody>
          <a:bodyPr/>
          <a:lstStyle/>
          <a:p>
            <a:r>
              <a:rPr lang="en-SA" dirty="0"/>
              <a:t>ROC: </a:t>
            </a:r>
            <a:r>
              <a:rPr lang="en-US" sz="3200" dirty="0"/>
              <a:t>KNN</a:t>
            </a:r>
            <a:br>
              <a:rPr lang="en-US" sz="3200" dirty="0"/>
            </a:br>
            <a:br>
              <a:rPr lang="en-US" dirty="0"/>
            </a:br>
            <a:endParaRPr lang="en-SA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DE90FC1-6B7F-1042-86B4-684AAD74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00" y="930034"/>
            <a:ext cx="5815700" cy="39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title"/>
          </p:nvPr>
        </p:nvSpPr>
        <p:spPr>
          <a:xfrm>
            <a:off x="4102564" y="341768"/>
            <a:ext cx="4607400" cy="1025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C</a:t>
            </a:r>
            <a:r>
              <a:rPr lang="en" sz="4800" dirty="0" err="1"/>
              <a:t>onclusion</a:t>
            </a:r>
            <a:r>
              <a:rPr lang="en" sz="4800" dirty="0"/>
              <a:t> : </a:t>
            </a:r>
            <a:endParaRPr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5B6B16-D757-AD4D-AAE5-759E0C891A1E}"/>
              </a:ext>
            </a:extLst>
          </p:cNvPr>
          <p:cNvSpPr/>
          <p:nvPr/>
        </p:nvSpPr>
        <p:spPr>
          <a:xfrm>
            <a:off x="-1" y="0"/>
            <a:ext cx="340241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2A61698-12B8-8D44-B7F0-81B76BF20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2" r="4903" b="11111"/>
          <a:stretch/>
        </p:blipFill>
        <p:spPr>
          <a:xfrm>
            <a:off x="115313" y="617353"/>
            <a:ext cx="3171790" cy="2866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ED3A5-27C7-D24C-85CB-D83EB98EC37F}"/>
              </a:ext>
            </a:extLst>
          </p:cNvPr>
          <p:cNvSpPr txBox="1"/>
          <p:nvPr/>
        </p:nvSpPr>
        <p:spPr>
          <a:xfrm>
            <a:off x="3987249" y="1366983"/>
            <a:ext cx="491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SA" dirty="0"/>
              <a:t>t the end..</a:t>
            </a:r>
          </a:p>
          <a:p>
            <a:r>
              <a:rPr lang="en-SA" dirty="0"/>
              <a:t>Random forest model is the best acuracy ..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2980-9DAB-C140-8048-D24976E5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564" y="1166035"/>
            <a:ext cx="3739800" cy="1926900"/>
          </a:xfrm>
        </p:spPr>
        <p:txBody>
          <a:bodyPr/>
          <a:lstStyle/>
          <a:p>
            <a:r>
              <a:rPr lang="en-US" sz="4400" dirty="0"/>
              <a:t>Do you have any questions?</a:t>
            </a:r>
            <a:br>
              <a:rPr lang="en-US" dirty="0"/>
            </a:br>
            <a:endParaRPr lang="en-SA" dirty="0"/>
          </a:p>
        </p:txBody>
      </p:sp>
      <p:sp>
        <p:nvSpPr>
          <p:cNvPr id="5" name="Google Shape;807;p51">
            <a:extLst>
              <a:ext uri="{FF2B5EF4-FFF2-40B4-BE49-F238E27FC236}">
                <a16:creationId xmlns:a16="http://schemas.microsoft.com/office/drawing/2014/main" id="{DAA3B18D-0E74-8D46-A677-1EC57CE03A00}"/>
              </a:ext>
            </a:extLst>
          </p:cNvPr>
          <p:cNvSpPr txBox="1">
            <a:spLocks/>
          </p:cNvSpPr>
          <p:nvPr/>
        </p:nvSpPr>
        <p:spPr>
          <a:xfrm>
            <a:off x="1115600" y="228835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rvel"/>
              <a:buNone/>
              <a:defRPr sz="60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pPr algn="r"/>
            <a:r>
              <a:rPr lang="en-US" dirty="0">
                <a:solidFill>
                  <a:schemeClr val="bg2"/>
                </a:solidFill>
              </a:rPr>
              <a:t>THANKS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9EBC72-1EDC-2E44-A154-9AF14C493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65374"/>
              </p:ext>
            </p:extLst>
          </p:nvPr>
        </p:nvGraphicFramePr>
        <p:xfrm>
          <a:off x="0" y="2129485"/>
          <a:ext cx="2444750" cy="2985770"/>
        </p:xfrm>
        <a:graphic>
          <a:graphicData uri="http://schemas.openxmlformats.org/drawingml/2006/table">
            <a:tbl>
              <a:tblPr firstRow="1" firstCol="1" bandRow="1">
                <a:tableStyleId>{DDE36A54-C8B2-4648-B23C-7ED7DF2C39F3}</a:tableStyleId>
              </a:tblPr>
              <a:tblGrid>
                <a:gridCol w="2444750">
                  <a:extLst>
                    <a:ext uri="{9D8B030D-6E8A-4147-A177-3AD203B41FA5}">
                      <a16:colId xmlns:a16="http://schemas.microsoft.com/office/drawing/2014/main" val="270253832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>
                        <a:tabLst>
                          <a:tab pos="2203450" algn="l"/>
                        </a:tabLst>
                      </a:pPr>
                      <a:r>
                        <a:rPr lang="en-US" sz="2400">
                          <a:effectLst/>
                        </a:rPr>
                        <a:t>Name</a:t>
                      </a:r>
                      <a:endParaRPr lang="en-S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33469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SA" sz="1600">
                          <a:effectLst/>
                        </a:rPr>
                        <a:t>Nada </a:t>
                      </a:r>
                      <a:r>
                        <a:rPr lang="en-US" sz="1600">
                          <a:effectLst/>
                        </a:rPr>
                        <a:t>A</a:t>
                      </a:r>
                      <a:r>
                        <a:rPr lang="en-SA" sz="1600">
                          <a:effectLst/>
                        </a:rPr>
                        <a:t>lqabbani</a:t>
                      </a:r>
                      <a:endParaRPr lang="en-SA" sz="1200">
                        <a:effectLst/>
                      </a:endParaRPr>
                    </a:p>
                    <a:p>
                      <a:pPr algn="ctr"/>
                      <a:r>
                        <a:rPr lang="en-SA" sz="1200">
                          <a:effectLst/>
                        </a:rPr>
                        <a:t> </a:t>
                      </a:r>
                      <a:endParaRPr lang="en-SA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231573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tabLst>
                          <a:tab pos="2203450" algn="l"/>
                        </a:tabLst>
                      </a:pPr>
                      <a:r>
                        <a:rPr lang="en-SA" sz="1600">
                          <a:effectLst/>
                        </a:rPr>
                        <a:t>Shahad </a:t>
                      </a:r>
                      <a:r>
                        <a:rPr lang="en-US" sz="1600">
                          <a:effectLst/>
                        </a:rPr>
                        <a:t>A</a:t>
                      </a:r>
                      <a:r>
                        <a:rPr lang="en-SA" sz="1600">
                          <a:effectLst/>
                        </a:rPr>
                        <a:t>lmubki</a:t>
                      </a:r>
                      <a:endParaRPr lang="en-S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628179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tabLst>
                          <a:tab pos="2203450" algn="l"/>
                        </a:tabLst>
                      </a:pPr>
                      <a:r>
                        <a:rPr lang="en-SA" sz="1600">
                          <a:effectLst/>
                        </a:rPr>
                        <a:t>Nada </a:t>
                      </a:r>
                      <a:r>
                        <a:rPr lang="en-US" sz="1600">
                          <a:effectLst/>
                        </a:rPr>
                        <a:t>A</a:t>
                      </a:r>
                      <a:r>
                        <a:rPr lang="en-SA" sz="1600">
                          <a:effectLst/>
                        </a:rPr>
                        <a:t>lhamad</a:t>
                      </a:r>
                      <a:endParaRPr lang="en-S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77388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SA" sz="1600">
                          <a:effectLst/>
                        </a:rPr>
                        <a:t>Sarah </a:t>
                      </a:r>
                      <a:r>
                        <a:rPr lang="en-US" sz="1600">
                          <a:effectLst/>
                        </a:rPr>
                        <a:t>A</a:t>
                      </a:r>
                      <a:r>
                        <a:rPr lang="en-SA" sz="1600">
                          <a:effectLst/>
                        </a:rPr>
                        <a:t>lameer</a:t>
                      </a:r>
                      <a:endParaRPr lang="en-SA" sz="1200">
                        <a:effectLst/>
                      </a:endParaRPr>
                    </a:p>
                    <a:p>
                      <a:pPr algn="ctr">
                        <a:tabLst>
                          <a:tab pos="2203450" algn="l"/>
                        </a:tabLst>
                      </a:pPr>
                      <a:r>
                        <a:rPr lang="en-SA" sz="1200">
                          <a:effectLst/>
                        </a:rPr>
                        <a:t> </a:t>
                      </a:r>
                      <a:endParaRPr lang="en-S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43824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SA" sz="1600" dirty="0">
                          <a:effectLst/>
                        </a:rPr>
                        <a:t>Hala </a:t>
                      </a:r>
                      <a:r>
                        <a:rPr lang="en-US" sz="1600" dirty="0">
                          <a:effectLst/>
                        </a:rPr>
                        <a:t>A</a:t>
                      </a:r>
                      <a:r>
                        <a:rPr lang="en-SA" sz="1600" dirty="0">
                          <a:effectLst/>
                        </a:rPr>
                        <a:t>lmulhim</a:t>
                      </a:r>
                      <a:endParaRPr lang="en-SA" sz="1200" dirty="0">
                        <a:effectLst/>
                      </a:endParaRPr>
                    </a:p>
                    <a:p>
                      <a:pPr algn="ctr"/>
                      <a:r>
                        <a:rPr lang="en-SA" sz="1600" dirty="0">
                          <a:effectLst/>
                        </a:rPr>
                        <a:t> </a:t>
                      </a:r>
                      <a:endParaRPr lang="en-SA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880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B0EF93-F1DA-9242-BF52-5A66EABC9151}"/>
              </a:ext>
            </a:extLst>
          </p:cNvPr>
          <p:cNvSpPr txBox="1"/>
          <p:nvPr/>
        </p:nvSpPr>
        <p:spPr>
          <a:xfrm>
            <a:off x="5273139" y="4156212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A" sz="1600" dirty="0"/>
              <a:t>Instructor:</a:t>
            </a:r>
          </a:p>
          <a:p>
            <a:pPr algn="ctr"/>
            <a:r>
              <a:rPr lang="en-SA" sz="1600" dirty="0"/>
              <a:t>Mohammed Bddar</a:t>
            </a:r>
          </a:p>
        </p:txBody>
      </p:sp>
    </p:spTree>
    <p:extLst>
      <p:ext uri="{BB962C8B-B14F-4D97-AF65-F5344CB8AC3E}">
        <p14:creationId xmlns:p14="http://schemas.microsoft.com/office/powerpoint/2010/main" val="345978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28888" y="2201357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2455694" y="1773374"/>
            <a:ext cx="6659418" cy="1385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/>
              <a:t>We have made a study about fetal health classification based on many factors like (Baseline Fetal Heart Rate, Number of accelerations per second, Number of fetal movements per second, uterine contractions).</a:t>
            </a:r>
          </a:p>
          <a:p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ubTitle" idx="2"/>
          </p:nvPr>
        </p:nvSpPr>
        <p:spPr>
          <a:xfrm flipH="1">
            <a:off x="843038" y="2908676"/>
            <a:ext cx="31011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 dirty="0">
                <a:solidFill>
                  <a:schemeClr val="bg2"/>
                </a:solidFill>
              </a:rPr>
              <a:t>( Fetal health  ) = Normal  Suspect, Pathological.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211138" y="258425"/>
            <a:ext cx="4674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dirty="0">
                <a:latin typeface="Assistant Light"/>
                <a:cs typeface="Assistant Light"/>
                <a:sym typeface="Assistant Light"/>
              </a:rPr>
              <a:t>Target</a:t>
            </a:r>
            <a:endParaRPr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 flipH="1">
            <a:off x="5139038" y="3000026"/>
            <a:ext cx="3041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Features X = 21 columns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35"/>
          <p:cNvSpPr/>
          <p:nvPr/>
        </p:nvSpPr>
        <p:spPr>
          <a:xfrm>
            <a:off x="903188" y="3766600"/>
            <a:ext cx="3223500" cy="96600"/>
          </a:xfrm>
          <a:prstGeom prst="roundRect">
            <a:avLst>
              <a:gd name="adj" fmla="val 50000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5078888" y="3766600"/>
            <a:ext cx="3162000" cy="96600"/>
          </a:xfrm>
          <a:prstGeom prst="roundRect">
            <a:avLst>
              <a:gd name="adj" fmla="val 50000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903112" y="2058723"/>
            <a:ext cx="778800" cy="586200"/>
          </a:xfrm>
          <a:prstGeom prst="roundRect">
            <a:avLst>
              <a:gd name="adj" fmla="val 21234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4"/>
          </p:nvPr>
        </p:nvSpPr>
        <p:spPr>
          <a:xfrm flipH="1">
            <a:off x="966338" y="2018323"/>
            <a:ext cx="6330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3200" b="1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Y</a:t>
            </a:r>
            <a:endParaRPr sz="3000" dirty="0">
              <a:solidFill>
                <a:schemeClr val="bg1"/>
              </a:solidFill>
              <a:latin typeface="Marvel"/>
              <a:ea typeface="Marvel"/>
              <a:cs typeface="Marvel"/>
              <a:sym typeface="Marvel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7462088" y="2051123"/>
            <a:ext cx="778800" cy="586200"/>
          </a:xfrm>
          <a:prstGeom prst="roundRect">
            <a:avLst>
              <a:gd name="adj" fmla="val 21234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4"/>
          </p:nvPr>
        </p:nvSpPr>
        <p:spPr>
          <a:xfrm flipH="1">
            <a:off x="7548588" y="2010723"/>
            <a:ext cx="633000" cy="6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3200" b="1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X</a:t>
            </a:r>
            <a:endParaRPr sz="3000" dirty="0">
              <a:solidFill>
                <a:schemeClr val="bg1"/>
              </a:solidFill>
              <a:latin typeface="Marvel"/>
              <a:ea typeface="Marvel"/>
              <a:cs typeface="Marvel"/>
              <a:sym typeface="Marvel"/>
            </a:endParaRPr>
          </a:p>
        </p:txBody>
      </p:sp>
    </p:spTree>
    <p:extLst>
      <p:ext uri="{BB962C8B-B14F-4D97-AF65-F5344CB8AC3E}">
        <p14:creationId xmlns:p14="http://schemas.microsoft.com/office/powerpoint/2010/main" val="225690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91;p32">
            <a:extLst>
              <a:ext uri="{FF2B5EF4-FFF2-40B4-BE49-F238E27FC236}">
                <a16:creationId xmlns:a16="http://schemas.microsoft.com/office/drawing/2014/main" id="{0EB0B855-FB6A-1348-B025-5188CE8B4855}"/>
              </a:ext>
            </a:extLst>
          </p:cNvPr>
          <p:cNvGrpSpPr/>
          <p:nvPr/>
        </p:nvGrpSpPr>
        <p:grpSpPr>
          <a:xfrm rot="10800000">
            <a:off x="6208467" y="1963026"/>
            <a:ext cx="2639119" cy="1637777"/>
            <a:chOff x="1528725" y="1395875"/>
            <a:chExt cx="3393600" cy="2626225"/>
          </a:xfrm>
        </p:grpSpPr>
        <p:sp>
          <p:nvSpPr>
            <p:cNvPr id="51" name="Google Shape;192;p32">
              <a:extLst>
                <a:ext uri="{FF2B5EF4-FFF2-40B4-BE49-F238E27FC236}">
                  <a16:creationId xmlns:a16="http://schemas.microsoft.com/office/drawing/2014/main" id="{13255CF0-37F7-F34B-8320-BC637FC606D0}"/>
                </a:ext>
              </a:extLst>
            </p:cNvPr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;p32">
              <a:extLst>
                <a:ext uri="{FF2B5EF4-FFF2-40B4-BE49-F238E27FC236}">
                  <a16:creationId xmlns:a16="http://schemas.microsoft.com/office/drawing/2014/main" id="{9EA648A9-1145-2144-BE1C-A7359185D839}"/>
                </a:ext>
              </a:extLst>
            </p:cNvPr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94;p32">
            <a:extLst>
              <a:ext uri="{FF2B5EF4-FFF2-40B4-BE49-F238E27FC236}">
                <a16:creationId xmlns:a16="http://schemas.microsoft.com/office/drawing/2014/main" id="{E0C81D4E-EE67-3F4A-8101-34D968F7E915}"/>
              </a:ext>
            </a:extLst>
          </p:cNvPr>
          <p:cNvGrpSpPr/>
          <p:nvPr/>
        </p:nvGrpSpPr>
        <p:grpSpPr>
          <a:xfrm>
            <a:off x="4488643" y="1618711"/>
            <a:ext cx="2299011" cy="1558028"/>
            <a:chOff x="1528725" y="1395875"/>
            <a:chExt cx="3393600" cy="2626225"/>
          </a:xfrm>
        </p:grpSpPr>
        <p:sp>
          <p:nvSpPr>
            <p:cNvPr id="48" name="Google Shape;195;p32">
              <a:extLst>
                <a:ext uri="{FF2B5EF4-FFF2-40B4-BE49-F238E27FC236}">
                  <a16:creationId xmlns:a16="http://schemas.microsoft.com/office/drawing/2014/main" id="{79D41380-9FC8-214B-90D5-96787347C2A8}"/>
                </a:ext>
              </a:extLst>
            </p:cNvPr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96;p32">
              <a:extLst>
                <a:ext uri="{FF2B5EF4-FFF2-40B4-BE49-F238E27FC236}">
                  <a16:creationId xmlns:a16="http://schemas.microsoft.com/office/drawing/2014/main" id="{A8771398-372B-2E42-AA55-342C91882451}"/>
                </a:ext>
              </a:extLst>
            </p:cNvPr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2"/>
          <p:cNvGrpSpPr/>
          <p:nvPr/>
        </p:nvGrpSpPr>
        <p:grpSpPr>
          <a:xfrm rot="10800000">
            <a:off x="2134000" y="1988083"/>
            <a:ext cx="2639119" cy="1637777"/>
            <a:chOff x="1528725" y="1395875"/>
            <a:chExt cx="3393600" cy="2626225"/>
          </a:xfrm>
        </p:grpSpPr>
        <p:sp>
          <p:nvSpPr>
            <p:cNvPr id="192" name="Google Shape;192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615261" y="1634811"/>
            <a:ext cx="2299011" cy="1711707"/>
            <a:chOff x="1528725" y="1395875"/>
            <a:chExt cx="3393600" cy="2626225"/>
          </a:xfrm>
        </p:grpSpPr>
        <p:sp>
          <p:nvSpPr>
            <p:cNvPr id="195" name="Google Shape;195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32"/>
          <p:cNvSpPr/>
          <p:nvPr/>
        </p:nvSpPr>
        <p:spPr>
          <a:xfrm>
            <a:off x="40345" y="1896857"/>
            <a:ext cx="1621770" cy="1468320"/>
          </a:xfrm>
          <a:prstGeom prst="roundRect">
            <a:avLst>
              <a:gd name="adj" fmla="val 16667"/>
            </a:avLst>
          </a:prstGeom>
          <a:solidFill>
            <a:schemeClr val="accent4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2"/>
          </p:nvPr>
        </p:nvSpPr>
        <p:spPr>
          <a:xfrm flipH="1">
            <a:off x="3791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A2DC2-E1F5-8A49-A9A7-AEBAA2A3E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296"/>
            <a:ext cx="2616200" cy="812800"/>
          </a:xfrm>
          <a:prstGeom prst="rect">
            <a:avLst/>
          </a:prstGeom>
        </p:spPr>
      </p:pic>
      <p:sp>
        <p:nvSpPr>
          <p:cNvPr id="28" name="Google Shape;246;p34">
            <a:extLst>
              <a:ext uri="{FF2B5EF4-FFF2-40B4-BE49-F238E27FC236}">
                <a16:creationId xmlns:a16="http://schemas.microsoft.com/office/drawing/2014/main" id="{337B9A40-EDA1-D14E-ABC2-590171A97F72}"/>
              </a:ext>
            </a:extLst>
          </p:cNvPr>
          <p:cNvSpPr txBox="1">
            <a:spLocks/>
          </p:cNvSpPr>
          <p:nvPr/>
        </p:nvSpPr>
        <p:spPr>
          <a:xfrm flipH="1">
            <a:off x="-22471" y="2413817"/>
            <a:ext cx="1560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ctr"/>
            <a:r>
              <a:rPr lang="en-US" sz="2000" dirty="0"/>
              <a:t>Load data </a:t>
            </a:r>
          </a:p>
        </p:txBody>
      </p:sp>
      <p:sp>
        <p:nvSpPr>
          <p:cNvPr id="43" name="Google Shape;199;p32">
            <a:extLst>
              <a:ext uri="{FF2B5EF4-FFF2-40B4-BE49-F238E27FC236}">
                <a16:creationId xmlns:a16="http://schemas.microsoft.com/office/drawing/2014/main" id="{EF6EFD61-6BF0-2A42-87CC-A17E33B5A154}"/>
              </a:ext>
            </a:extLst>
          </p:cNvPr>
          <p:cNvSpPr/>
          <p:nvPr/>
        </p:nvSpPr>
        <p:spPr>
          <a:xfrm>
            <a:off x="1848515" y="1896857"/>
            <a:ext cx="1621770" cy="146832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99;p32">
            <a:extLst>
              <a:ext uri="{FF2B5EF4-FFF2-40B4-BE49-F238E27FC236}">
                <a16:creationId xmlns:a16="http://schemas.microsoft.com/office/drawing/2014/main" id="{8BC6416C-D612-5745-B311-4C3A5F0C929D}"/>
              </a:ext>
            </a:extLst>
          </p:cNvPr>
          <p:cNvSpPr/>
          <p:nvPr/>
        </p:nvSpPr>
        <p:spPr>
          <a:xfrm>
            <a:off x="3730536" y="1862692"/>
            <a:ext cx="1621770" cy="1468320"/>
          </a:xfrm>
          <a:prstGeom prst="roundRect">
            <a:avLst>
              <a:gd name="adj" fmla="val 16667"/>
            </a:avLst>
          </a:prstGeom>
          <a:solidFill>
            <a:schemeClr val="accent4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9;p32">
            <a:extLst>
              <a:ext uri="{FF2B5EF4-FFF2-40B4-BE49-F238E27FC236}">
                <a16:creationId xmlns:a16="http://schemas.microsoft.com/office/drawing/2014/main" id="{32666879-C699-7841-A322-F2539DBD6704}"/>
              </a:ext>
            </a:extLst>
          </p:cNvPr>
          <p:cNvSpPr/>
          <p:nvPr/>
        </p:nvSpPr>
        <p:spPr>
          <a:xfrm>
            <a:off x="5583139" y="1862692"/>
            <a:ext cx="1621770" cy="1468320"/>
          </a:xfrm>
          <a:prstGeom prst="roundRect">
            <a:avLst>
              <a:gd name="adj" fmla="val 16667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99;p32">
            <a:extLst>
              <a:ext uri="{FF2B5EF4-FFF2-40B4-BE49-F238E27FC236}">
                <a16:creationId xmlns:a16="http://schemas.microsoft.com/office/drawing/2014/main" id="{FE0E76E7-F8AB-4049-B26B-0C69FAB22E84}"/>
              </a:ext>
            </a:extLst>
          </p:cNvPr>
          <p:cNvSpPr/>
          <p:nvPr/>
        </p:nvSpPr>
        <p:spPr>
          <a:xfrm>
            <a:off x="7425386" y="1864499"/>
            <a:ext cx="1621770" cy="1468320"/>
          </a:xfrm>
          <a:prstGeom prst="roundRect">
            <a:avLst>
              <a:gd name="adj" fmla="val 16667"/>
            </a:avLst>
          </a:prstGeom>
          <a:solidFill>
            <a:schemeClr val="accent4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242;p34">
            <a:extLst>
              <a:ext uri="{FF2B5EF4-FFF2-40B4-BE49-F238E27FC236}">
                <a16:creationId xmlns:a16="http://schemas.microsoft.com/office/drawing/2014/main" id="{C6C6249A-B665-0743-B3D0-D0A04473A643}"/>
              </a:ext>
            </a:extLst>
          </p:cNvPr>
          <p:cNvSpPr txBox="1">
            <a:spLocks/>
          </p:cNvSpPr>
          <p:nvPr/>
        </p:nvSpPr>
        <p:spPr>
          <a:xfrm flipH="1">
            <a:off x="1723285" y="2541126"/>
            <a:ext cx="182399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rvel"/>
              <a:buNone/>
              <a:defRPr sz="18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/>
              <a:t>Data Pre-processing</a:t>
            </a:r>
            <a:br>
              <a:rPr lang="en-US" sz="1200"/>
            </a:br>
            <a:endParaRPr lang="en-US" sz="1200" dirty="0"/>
          </a:p>
        </p:txBody>
      </p:sp>
      <p:sp>
        <p:nvSpPr>
          <p:cNvPr id="54" name="Google Shape;240;p34">
            <a:extLst>
              <a:ext uri="{FF2B5EF4-FFF2-40B4-BE49-F238E27FC236}">
                <a16:creationId xmlns:a16="http://schemas.microsoft.com/office/drawing/2014/main" id="{C6FE718F-0CEA-B642-B7B6-0CD9FB76BD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3639092" y="2262386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Visualizing</a:t>
            </a:r>
          </a:p>
        </p:txBody>
      </p:sp>
      <p:sp>
        <p:nvSpPr>
          <p:cNvPr id="55" name="Google Shape;250;p34">
            <a:extLst>
              <a:ext uri="{FF2B5EF4-FFF2-40B4-BE49-F238E27FC236}">
                <a16:creationId xmlns:a16="http://schemas.microsoft.com/office/drawing/2014/main" id="{13FF5B69-967E-5E4F-AD9A-E5A6267CB21A}"/>
              </a:ext>
            </a:extLst>
          </p:cNvPr>
          <p:cNvSpPr txBox="1">
            <a:spLocks/>
          </p:cNvSpPr>
          <p:nvPr/>
        </p:nvSpPr>
        <p:spPr>
          <a:xfrm flipH="1">
            <a:off x="5914191" y="2602276"/>
            <a:ext cx="15606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dk1"/>
                </a:solidFill>
                <a:latin typeface="Marvel"/>
                <a:sym typeface="Marvel"/>
              </a:rPr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56" name="Google Shape;248;p34">
            <a:extLst>
              <a:ext uri="{FF2B5EF4-FFF2-40B4-BE49-F238E27FC236}">
                <a16:creationId xmlns:a16="http://schemas.microsoft.com/office/drawing/2014/main" id="{CDEA7079-7ECF-D14C-B4EA-1CC08E1FECD8}"/>
              </a:ext>
            </a:extLst>
          </p:cNvPr>
          <p:cNvSpPr txBox="1">
            <a:spLocks/>
          </p:cNvSpPr>
          <p:nvPr/>
        </p:nvSpPr>
        <p:spPr>
          <a:xfrm flipH="1">
            <a:off x="7846416" y="2228789"/>
            <a:ext cx="161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dk1"/>
                </a:solidFill>
                <a:latin typeface="Marvel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40437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39;p34">
            <a:extLst>
              <a:ext uri="{FF2B5EF4-FFF2-40B4-BE49-F238E27FC236}">
                <a16:creationId xmlns:a16="http://schemas.microsoft.com/office/drawing/2014/main" id="{F589DEDB-1F49-594A-8E03-A1BBB8CE8E36}"/>
              </a:ext>
            </a:extLst>
          </p:cNvPr>
          <p:cNvSpPr txBox="1">
            <a:spLocks/>
          </p:cNvSpPr>
          <p:nvPr/>
        </p:nvSpPr>
        <p:spPr>
          <a:xfrm>
            <a:off x="334379" y="250646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dirty="0"/>
              <a:t>Tools : </a:t>
            </a:r>
          </a:p>
        </p:txBody>
      </p:sp>
      <p:sp>
        <p:nvSpPr>
          <p:cNvPr id="38" name="Google Shape;238;p34">
            <a:extLst>
              <a:ext uri="{FF2B5EF4-FFF2-40B4-BE49-F238E27FC236}">
                <a16:creationId xmlns:a16="http://schemas.microsoft.com/office/drawing/2014/main" id="{B9095917-4FD7-C44B-92F5-47A66D17C4D8}"/>
              </a:ext>
            </a:extLst>
          </p:cNvPr>
          <p:cNvSpPr/>
          <p:nvPr/>
        </p:nvSpPr>
        <p:spPr>
          <a:xfrm>
            <a:off x="1569323" y="2268930"/>
            <a:ext cx="1768086" cy="664644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46;p34">
            <a:extLst>
              <a:ext uri="{FF2B5EF4-FFF2-40B4-BE49-F238E27FC236}">
                <a16:creationId xmlns:a16="http://schemas.microsoft.com/office/drawing/2014/main" id="{DF2D86A5-8FA0-7E4A-AB52-4441879A0AD0}"/>
              </a:ext>
            </a:extLst>
          </p:cNvPr>
          <p:cNvSpPr txBox="1">
            <a:spLocks/>
          </p:cNvSpPr>
          <p:nvPr/>
        </p:nvSpPr>
        <p:spPr>
          <a:xfrm flipH="1">
            <a:off x="1494242" y="2412329"/>
            <a:ext cx="1843167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000" dirty="0">
                <a:solidFill>
                  <a:schemeClr val="dk1"/>
                </a:solidFill>
              </a:rPr>
              <a:t>Python Libraries</a:t>
            </a:r>
          </a:p>
        </p:txBody>
      </p:sp>
      <p:sp>
        <p:nvSpPr>
          <p:cNvPr id="40" name="Google Shape;236;p34">
            <a:extLst>
              <a:ext uri="{FF2B5EF4-FFF2-40B4-BE49-F238E27FC236}">
                <a16:creationId xmlns:a16="http://schemas.microsoft.com/office/drawing/2014/main" id="{7EE3FFAB-8A9A-3C4E-827D-7CC562E3C2FB}"/>
              </a:ext>
            </a:extLst>
          </p:cNvPr>
          <p:cNvSpPr/>
          <p:nvPr/>
        </p:nvSpPr>
        <p:spPr>
          <a:xfrm>
            <a:off x="5695349" y="2268930"/>
            <a:ext cx="1954409" cy="605639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accent3"/>
              </a:buClr>
              <a:buSzPts val="1400"/>
            </a:pPr>
            <a:r>
              <a:rPr lang="en-US" sz="2000" b="1" dirty="0" err="1">
                <a:solidFill>
                  <a:schemeClr val="dk1"/>
                </a:solidFill>
                <a:latin typeface="Marvel"/>
                <a:sym typeface="Marvel"/>
              </a:rPr>
              <a:t>Jupyter</a:t>
            </a:r>
            <a:r>
              <a:rPr lang="en-US" sz="2000" b="1" dirty="0">
                <a:solidFill>
                  <a:schemeClr val="dk1"/>
                </a:solidFill>
                <a:latin typeface="Marvel"/>
                <a:sym typeface="Marvel"/>
              </a:rPr>
              <a:t> Notebook</a:t>
            </a:r>
            <a:endParaRPr sz="2000" b="1" dirty="0">
              <a:solidFill>
                <a:schemeClr val="dk1"/>
              </a:solidFill>
              <a:latin typeface="Marvel"/>
              <a:sym typeface="Marvel"/>
            </a:endParaRPr>
          </a:p>
        </p:txBody>
      </p:sp>
      <p:sp>
        <p:nvSpPr>
          <p:cNvPr id="29" name="Google Shape;263;p35">
            <a:extLst>
              <a:ext uri="{FF2B5EF4-FFF2-40B4-BE49-F238E27FC236}">
                <a16:creationId xmlns:a16="http://schemas.microsoft.com/office/drawing/2014/main" id="{5B8CC913-1D18-B542-BD2B-F73EC1325E00}"/>
              </a:ext>
            </a:extLst>
          </p:cNvPr>
          <p:cNvSpPr/>
          <p:nvPr/>
        </p:nvSpPr>
        <p:spPr>
          <a:xfrm>
            <a:off x="903112" y="2058723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tx2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4;p35">
            <a:extLst>
              <a:ext uri="{FF2B5EF4-FFF2-40B4-BE49-F238E27FC236}">
                <a16:creationId xmlns:a16="http://schemas.microsoft.com/office/drawing/2014/main" id="{483A5249-AA78-AC49-BCAC-038C2F082F9D}"/>
              </a:ext>
            </a:extLst>
          </p:cNvPr>
          <p:cNvSpPr txBox="1">
            <a:spLocks/>
          </p:cNvSpPr>
          <p:nvPr/>
        </p:nvSpPr>
        <p:spPr>
          <a:xfrm flipH="1">
            <a:off x="966338" y="2018323"/>
            <a:ext cx="633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1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3" name="Google Shape;263;p35">
            <a:extLst>
              <a:ext uri="{FF2B5EF4-FFF2-40B4-BE49-F238E27FC236}">
                <a16:creationId xmlns:a16="http://schemas.microsoft.com/office/drawing/2014/main" id="{51BCE29A-4473-FC43-B16D-7B57CB718FED}"/>
              </a:ext>
            </a:extLst>
          </p:cNvPr>
          <p:cNvSpPr/>
          <p:nvPr/>
        </p:nvSpPr>
        <p:spPr>
          <a:xfrm>
            <a:off x="5027793" y="1977950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tx2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4;p35">
            <a:extLst>
              <a:ext uri="{FF2B5EF4-FFF2-40B4-BE49-F238E27FC236}">
                <a16:creationId xmlns:a16="http://schemas.microsoft.com/office/drawing/2014/main" id="{1966DBA8-88E6-C442-B11D-5699A43ABC57}"/>
              </a:ext>
            </a:extLst>
          </p:cNvPr>
          <p:cNvSpPr txBox="1">
            <a:spLocks/>
          </p:cNvSpPr>
          <p:nvPr/>
        </p:nvSpPr>
        <p:spPr>
          <a:xfrm flipH="1">
            <a:off x="5091019" y="1937550"/>
            <a:ext cx="633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2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0537CC3-0E4F-6C48-88A5-64AF970FAD0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58979" y="214248"/>
            <a:ext cx="2463000" cy="692700"/>
          </a:xfrm>
        </p:spPr>
        <p:txBody>
          <a:bodyPr/>
          <a:lstStyle/>
          <a:p>
            <a:r>
              <a:rPr lang="en-US" dirty="0"/>
              <a:t>All Columns</a:t>
            </a:r>
            <a:br>
              <a:rPr lang="en-US" dirty="0"/>
            </a:br>
            <a:endParaRPr lang="en-SA" dirty="0"/>
          </a:p>
        </p:txBody>
      </p:sp>
      <p:pic>
        <p:nvPicPr>
          <p:cNvPr id="3" name="Picture 2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A2F50F0-22CC-D843-B0CF-B79F72DE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77" y="588326"/>
            <a:ext cx="6017013" cy="4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E646EC17-AE4A-E643-8F4C-1533D606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96" y="1619000"/>
            <a:ext cx="4180104" cy="2676048"/>
          </a:xfrm>
          <a:prstGeom prst="rect">
            <a:avLst/>
          </a:prstGeom>
        </p:spPr>
      </p:pic>
      <p:sp>
        <p:nvSpPr>
          <p:cNvPr id="18" name="Google Shape;238;p34">
            <a:extLst>
              <a:ext uri="{FF2B5EF4-FFF2-40B4-BE49-F238E27FC236}">
                <a16:creationId xmlns:a16="http://schemas.microsoft.com/office/drawing/2014/main" id="{668874C8-A581-8C4D-A832-94C36D40A99F}"/>
              </a:ext>
            </a:extLst>
          </p:cNvPr>
          <p:cNvSpPr/>
          <p:nvPr/>
        </p:nvSpPr>
        <p:spPr>
          <a:xfrm>
            <a:off x="2206635" y="661798"/>
            <a:ext cx="1768086" cy="664644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6;p34">
            <a:extLst>
              <a:ext uri="{FF2B5EF4-FFF2-40B4-BE49-F238E27FC236}">
                <a16:creationId xmlns:a16="http://schemas.microsoft.com/office/drawing/2014/main" id="{41A5B4B5-BE95-B142-9DF2-7D832F14DA98}"/>
              </a:ext>
            </a:extLst>
          </p:cNvPr>
          <p:cNvSpPr txBox="1">
            <a:spLocks/>
          </p:cNvSpPr>
          <p:nvPr/>
        </p:nvSpPr>
        <p:spPr>
          <a:xfrm flipH="1">
            <a:off x="2109220" y="1235407"/>
            <a:ext cx="1843167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The Target "</a:t>
            </a:r>
            <a:r>
              <a:rPr lang="en-US" sz="2000" dirty="0" err="1">
                <a:solidFill>
                  <a:schemeClr val="bg2"/>
                </a:solidFill>
              </a:rPr>
              <a:t>fetal_health</a:t>
            </a:r>
            <a:r>
              <a:rPr lang="en-US" sz="2000" dirty="0">
                <a:solidFill>
                  <a:schemeClr val="bg2"/>
                </a:solidFill>
              </a:rPr>
              <a:t>”</a:t>
            </a:r>
          </a:p>
          <a:p>
            <a:endParaRPr lang="en-US" sz="2000" dirty="0"/>
          </a:p>
        </p:txBody>
      </p:sp>
      <p:sp>
        <p:nvSpPr>
          <p:cNvPr id="20" name="Google Shape;236;p34">
            <a:extLst>
              <a:ext uri="{FF2B5EF4-FFF2-40B4-BE49-F238E27FC236}">
                <a16:creationId xmlns:a16="http://schemas.microsoft.com/office/drawing/2014/main" id="{85C96FC0-24A5-F74B-BA1D-7CE1B9F38167}"/>
              </a:ext>
            </a:extLst>
          </p:cNvPr>
          <p:cNvSpPr/>
          <p:nvPr/>
        </p:nvSpPr>
        <p:spPr>
          <a:xfrm>
            <a:off x="6332661" y="661798"/>
            <a:ext cx="1954409" cy="605639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accent3"/>
              </a:buClr>
              <a:buSzPts val="1400"/>
            </a:pPr>
            <a:r>
              <a:rPr lang="en-US" sz="1800" dirty="0">
                <a:solidFill>
                  <a:srgbClr val="434343"/>
                </a:solidFill>
                <a:latin typeface="Assistant Light"/>
                <a:cs typeface="Assistant Light"/>
                <a:sym typeface="Assistant Light"/>
              </a:rPr>
              <a:t>Pie Chart of Fetal Heath</a:t>
            </a:r>
            <a:endParaRPr sz="2800" b="1" dirty="0">
              <a:solidFill>
                <a:schemeClr val="dk1"/>
              </a:solidFill>
              <a:latin typeface="Marvel"/>
              <a:sym typeface="Marvel"/>
            </a:endParaRPr>
          </a:p>
        </p:txBody>
      </p:sp>
      <p:sp>
        <p:nvSpPr>
          <p:cNvPr id="21" name="Google Shape;263;p35">
            <a:extLst>
              <a:ext uri="{FF2B5EF4-FFF2-40B4-BE49-F238E27FC236}">
                <a16:creationId xmlns:a16="http://schemas.microsoft.com/office/drawing/2014/main" id="{7898CEFD-07D2-5347-BDD0-B9FA748E3CA8}"/>
              </a:ext>
            </a:extLst>
          </p:cNvPr>
          <p:cNvSpPr/>
          <p:nvPr/>
        </p:nvSpPr>
        <p:spPr>
          <a:xfrm>
            <a:off x="1540424" y="451591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tx2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4;p35">
            <a:extLst>
              <a:ext uri="{FF2B5EF4-FFF2-40B4-BE49-F238E27FC236}">
                <a16:creationId xmlns:a16="http://schemas.microsoft.com/office/drawing/2014/main" id="{240BF9FF-5A6D-0E4B-AB3E-067C2ED955F8}"/>
              </a:ext>
            </a:extLst>
          </p:cNvPr>
          <p:cNvSpPr txBox="1">
            <a:spLocks/>
          </p:cNvSpPr>
          <p:nvPr/>
        </p:nvSpPr>
        <p:spPr>
          <a:xfrm flipH="1">
            <a:off x="1603650" y="411191"/>
            <a:ext cx="633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1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3" name="Google Shape;263;p35">
            <a:extLst>
              <a:ext uri="{FF2B5EF4-FFF2-40B4-BE49-F238E27FC236}">
                <a16:creationId xmlns:a16="http://schemas.microsoft.com/office/drawing/2014/main" id="{CACF5263-430C-4D46-A952-2C97DA6E991D}"/>
              </a:ext>
            </a:extLst>
          </p:cNvPr>
          <p:cNvSpPr/>
          <p:nvPr/>
        </p:nvSpPr>
        <p:spPr>
          <a:xfrm>
            <a:off x="5665105" y="370818"/>
            <a:ext cx="778800" cy="586200"/>
          </a:xfrm>
          <a:prstGeom prst="roundRect">
            <a:avLst>
              <a:gd name="adj" fmla="val 21234"/>
            </a:avLst>
          </a:prstGeom>
          <a:solidFill>
            <a:schemeClr val="tx2">
              <a:alpha val="73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4;p35">
            <a:extLst>
              <a:ext uri="{FF2B5EF4-FFF2-40B4-BE49-F238E27FC236}">
                <a16:creationId xmlns:a16="http://schemas.microsoft.com/office/drawing/2014/main" id="{D8F842E9-EAA4-0A48-BD2C-647EF50B7AF0}"/>
              </a:ext>
            </a:extLst>
          </p:cNvPr>
          <p:cNvSpPr txBox="1">
            <a:spLocks/>
          </p:cNvSpPr>
          <p:nvPr/>
        </p:nvSpPr>
        <p:spPr>
          <a:xfrm flipH="1">
            <a:off x="5728331" y="330418"/>
            <a:ext cx="633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800" b="1" i="0" u="none" strike="noStrike" cap="none">
                <a:solidFill>
                  <a:schemeClr val="lt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rvel"/>
              <a:buNone/>
              <a:defRPr sz="1400" b="1" i="0" u="none" strike="noStrike" cap="none">
                <a:solidFill>
                  <a:schemeClr val="accent3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ssistant Light"/>
                <a:cs typeface="Assistant Light"/>
                <a:sym typeface="Assistant Light"/>
              </a:rPr>
              <a:t>2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26" name="Picture 25" descr="Chart, pie chart&#10;&#10;Description automatically generated">
            <a:extLst>
              <a:ext uri="{FF2B5EF4-FFF2-40B4-BE49-F238E27FC236}">
                <a16:creationId xmlns:a16="http://schemas.microsoft.com/office/drawing/2014/main" id="{43AA8361-6F1A-B74F-8336-B3840949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04" y="1619000"/>
            <a:ext cx="3302000" cy="26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>
            <a:extLst>
              <a:ext uri="{FF2B5EF4-FFF2-40B4-BE49-F238E27FC236}">
                <a16:creationId xmlns:a16="http://schemas.microsoft.com/office/drawing/2014/main" id="{AF9797BA-B7C7-864A-922C-A7EFF66D1F50}"/>
              </a:ext>
            </a:extLst>
          </p:cNvPr>
          <p:cNvSpPr txBox="1">
            <a:spLocks/>
          </p:cNvSpPr>
          <p:nvPr/>
        </p:nvSpPr>
        <p:spPr>
          <a:xfrm>
            <a:off x="192609" y="244212"/>
            <a:ext cx="3340299" cy="8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dirty="0"/>
              <a:t>Correlation Matrix</a:t>
            </a:r>
          </a:p>
        </p:txBody>
      </p:sp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C901F3-7E50-9548-85A8-E302BD8A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17" y="96244"/>
            <a:ext cx="5418483" cy="50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9000"/>
      </p:ext>
    </p:extLst>
  </p:cSld>
  <p:clrMapOvr>
    <a:masterClrMapping/>
  </p:clrMapOvr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EE8C94"/>
      </a:lt2>
      <a:accent1>
        <a:srgbClr val="F2F2F2"/>
      </a:accent1>
      <a:accent2>
        <a:srgbClr val="EE8C94"/>
      </a:accent2>
      <a:accent3>
        <a:srgbClr val="AED7E8"/>
      </a:accent3>
      <a:accent4>
        <a:srgbClr val="F2D9CF"/>
      </a:accent4>
      <a:accent5>
        <a:srgbClr val="EE8C94"/>
      </a:accent5>
      <a:accent6>
        <a:srgbClr val="AED7E8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301</Words>
  <Application>Microsoft Macintosh PowerPoint</Application>
  <PresentationFormat>On-screen Show (16:9)</PresentationFormat>
  <Paragraphs>127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Marvel</vt:lpstr>
      <vt:lpstr>Calibri</vt:lpstr>
      <vt:lpstr>Arial</vt:lpstr>
      <vt:lpstr>Nunito Light</vt:lpstr>
      <vt:lpstr>Raleway SemiBold</vt:lpstr>
      <vt:lpstr>PT Serif</vt:lpstr>
      <vt:lpstr>Thasadith</vt:lpstr>
      <vt:lpstr>Assistant Light</vt:lpstr>
      <vt:lpstr>Pregnancy Breakthrough by Slidesgo</vt:lpstr>
      <vt:lpstr>Fetal Health  Project </vt:lpstr>
      <vt:lpstr>TABLE OF CONTENTS</vt:lpstr>
      <vt:lpstr>INTRODUCTION</vt:lpstr>
      <vt:lpstr>Target</vt:lpstr>
      <vt:lpstr>02</vt:lpstr>
      <vt:lpstr>PowerPoint Presentation</vt:lpstr>
      <vt:lpstr>All Columns </vt:lpstr>
      <vt:lpstr>PowerPoint Presentation</vt:lpstr>
      <vt:lpstr>PowerPoint Presentation</vt:lpstr>
      <vt:lpstr>Relationship between Baseline Fetal Heart Rate and Uterine Contractions</vt:lpstr>
      <vt:lpstr>Prologued Decelerations Vs Fetal Movement by Fetal Health:</vt:lpstr>
      <vt:lpstr>PowerPoint Presentation</vt:lpstr>
      <vt:lpstr>Logistic Regression</vt:lpstr>
      <vt:lpstr>PowerPoint Presentation</vt:lpstr>
      <vt:lpstr>Logistic Regression</vt:lpstr>
      <vt:lpstr>Confusion Matrix: Logistic Regression </vt:lpstr>
      <vt:lpstr>Confusion Matrix: Random Forest  </vt:lpstr>
      <vt:lpstr>Confusion Matrix: KNN  </vt:lpstr>
      <vt:lpstr>Logistic Regression</vt:lpstr>
      <vt:lpstr>ROC: Logistic Regression </vt:lpstr>
      <vt:lpstr>ROC: Random Forest  </vt:lpstr>
      <vt:lpstr>ROC: KNN  </vt:lpstr>
      <vt:lpstr>Conclusion : </vt:lpstr>
      <vt:lpstr>Do you have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Fetal Health  Project </dc:title>
  <cp:lastModifiedBy>sarah alameer</cp:lastModifiedBy>
  <cp:revision>4</cp:revision>
  <dcterms:modified xsi:type="dcterms:W3CDTF">2021-11-06T23:03:09Z</dcterms:modified>
</cp:coreProperties>
</file>